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58" r:id="rId4"/>
    <p:sldId id="259" r:id="rId5"/>
    <p:sldId id="261" r:id="rId6"/>
    <p:sldId id="26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CF23E3-AB18-4990-9E4B-73B8F9E24B2E}" v="64" dt="2023-06-26T13:39:20.930"/>
    <p1510:client id="{4F48687D-AE55-4BDF-A346-41CAD999FC9A}" v="715" dt="2023-06-27T16:30:23.1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63" d="100"/>
          <a:sy n="63" d="100"/>
        </p:scale>
        <p:origin x="612"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dirty="0"/>
              <a:t>Click to edit Master title style</a:t>
            </a:r>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9656704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dirty="0"/>
              <a:t>Click to edit Master title style</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19689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dirty="0"/>
              <a:t>Click to edit Master title style</a:t>
            </a:r>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0333860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dirty="0"/>
              <a:t>Click to edit Master title style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672617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dirty="0"/>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5288054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dirty="0"/>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48853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338677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dirty="0"/>
              <a:t>Click to edit Master title style</a:t>
            </a:r>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878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dirty="0"/>
              <a:t>Click to edit Master title style</a:t>
            </a:r>
          </a:p>
        </p:txBody>
      </p:sp>
      <p:sp>
        <p:nvSpPr>
          <p:cNvPr id="3" name="Content Placeholder 2"/>
          <p:cNvSpPr>
            <a:spLocks noGrp="1"/>
          </p:cNvSpPr>
          <p:nvPr>
            <p:ph idx="1"/>
          </p:nvPr>
        </p:nvSpPr>
        <p:spPr>
          <a:xfrm>
            <a:off x="2589212" y="2133600"/>
            <a:ext cx="8915400" cy="37776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941217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52173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8900984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704726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41482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05899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dirty="0"/>
              <a:t>Click to edit Master title style</a:t>
            </a:r>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91705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3696086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6/27/2023</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30949820"/>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5DBB6-D5B8-53E7-D408-C79F8EE7AFB3}"/>
              </a:ext>
            </a:extLst>
          </p:cNvPr>
          <p:cNvSpPr>
            <a:spLocks noGrp="1"/>
          </p:cNvSpPr>
          <p:nvPr>
            <p:ph type="ctrTitle"/>
          </p:nvPr>
        </p:nvSpPr>
        <p:spPr>
          <a:xfrm>
            <a:off x="548641" y="1116646"/>
            <a:ext cx="8686799" cy="2583623"/>
          </a:xfrm>
        </p:spPr>
        <p:txBody>
          <a:bodyPr>
            <a:normAutofit/>
          </a:bodyPr>
          <a:lstStyle/>
          <a:p>
            <a:r>
              <a:rPr lang="en-US" sz="4400" dirty="0">
                <a:latin typeface="Times New Roman" panose="02020603050405020304" pitchFamily="18" charset="0"/>
                <a:cs typeface="Times New Roman" panose="02020603050405020304" pitchFamily="18" charset="0"/>
              </a:rPr>
              <a:t>News Automation: How RPA  Bots Revolutionize Email Delivery – News hub</a:t>
            </a:r>
          </a:p>
        </p:txBody>
      </p:sp>
      <p:sp>
        <p:nvSpPr>
          <p:cNvPr id="3" name="Subtitle 2">
            <a:extLst>
              <a:ext uri="{FF2B5EF4-FFF2-40B4-BE49-F238E27FC236}">
                <a16:creationId xmlns:a16="http://schemas.microsoft.com/office/drawing/2014/main" id="{19CAC930-A7BA-804D-31A1-8AABA65C8EC3}"/>
              </a:ext>
            </a:extLst>
          </p:cNvPr>
          <p:cNvSpPr>
            <a:spLocks noGrp="1"/>
          </p:cNvSpPr>
          <p:nvPr>
            <p:ph type="subTitle" idx="1"/>
          </p:nvPr>
        </p:nvSpPr>
        <p:spPr>
          <a:xfrm>
            <a:off x="7335520" y="4777379"/>
            <a:ext cx="4524308" cy="1126283"/>
          </a:xfrm>
        </p:spPr>
        <p:txBody>
          <a:bodyPr vert="horz" lIns="91440" tIns="45720" rIns="91440" bIns="45720" rtlCol="0" anchor="t">
            <a:normAutofit lnSpcReduction="10000"/>
          </a:bodyPr>
          <a:lstStyle/>
          <a:p>
            <a:r>
              <a:rPr lang="en-US" dirty="0">
                <a:latin typeface="Times New Roman" panose="02020603050405020304" pitchFamily="18" charset="0"/>
                <a:cs typeface="Times New Roman" panose="02020603050405020304" pitchFamily="18" charset="0"/>
              </a:rPr>
              <a:t>Team:</a:t>
            </a:r>
          </a:p>
          <a:p>
            <a:r>
              <a:rPr lang="en-US" dirty="0" err="1">
                <a:latin typeface="Times New Roman" panose="02020603050405020304" pitchFamily="18" charset="0"/>
                <a:cs typeface="Times New Roman" panose="02020603050405020304" pitchFamily="18" charset="0"/>
              </a:rPr>
              <a:t>Gurparas</a:t>
            </a:r>
            <a:r>
              <a:rPr lang="en-US" dirty="0">
                <a:latin typeface="Times New Roman" panose="02020603050405020304" pitchFamily="18" charset="0"/>
                <a:cs typeface="Times New Roman" panose="02020603050405020304" pitchFamily="18" charset="0"/>
              </a:rPr>
              <a:t> Singh Dutta (2022A1R041)</a:t>
            </a:r>
          </a:p>
          <a:p>
            <a:r>
              <a:rPr lang="en-US" dirty="0">
                <a:latin typeface="Times New Roman" panose="02020603050405020304" pitchFamily="18" charset="0"/>
                <a:cs typeface="Times New Roman" panose="02020603050405020304" pitchFamily="18" charset="0"/>
              </a:rPr>
              <a:t>Adheesh Chopra          (2022A1r043)</a:t>
            </a:r>
          </a:p>
        </p:txBody>
      </p:sp>
      <p:pic>
        <p:nvPicPr>
          <p:cNvPr id="4" name="Picture 4">
            <a:extLst>
              <a:ext uri="{FF2B5EF4-FFF2-40B4-BE49-F238E27FC236}">
                <a16:creationId xmlns:a16="http://schemas.microsoft.com/office/drawing/2014/main" id="{AFE6BFC6-2ED7-16B6-76BC-C830CE5EF064}"/>
              </a:ext>
            </a:extLst>
          </p:cNvPr>
          <p:cNvPicPr>
            <a:picLocks noChangeAspect="1"/>
          </p:cNvPicPr>
          <p:nvPr/>
        </p:nvPicPr>
        <p:blipFill>
          <a:blip r:embed="rId2"/>
          <a:stretch>
            <a:fillRect/>
          </a:stretch>
        </p:blipFill>
        <p:spPr>
          <a:xfrm>
            <a:off x="9235440" y="1116646"/>
            <a:ext cx="2624388" cy="2624388"/>
          </a:xfrm>
          <a:prstGeom prst="rect">
            <a:avLst/>
          </a:prstGeom>
        </p:spPr>
      </p:pic>
    </p:spTree>
    <p:extLst>
      <p:ext uri="{BB962C8B-B14F-4D97-AF65-F5344CB8AC3E}">
        <p14:creationId xmlns:p14="http://schemas.microsoft.com/office/powerpoint/2010/main" val="342994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E6C2C-647B-0477-F7D1-1B89079C28C1}"/>
              </a:ext>
            </a:extLst>
          </p:cNvPr>
          <p:cNvSpPr>
            <a:spLocks noGrp="1"/>
          </p:cNvSpPr>
          <p:nvPr>
            <p:ph type="title"/>
          </p:nvPr>
        </p:nvSpPr>
        <p:spPr/>
        <p:txBody>
          <a:bodyPr>
            <a:normAutofit/>
          </a:bodyPr>
          <a:lstStyle/>
          <a:p>
            <a:r>
              <a:rPr lang="en-US" sz="4400"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F91DBBF6-2FC0-6AD6-E009-445E9CEB7D53}"/>
              </a:ext>
            </a:extLst>
          </p:cNvPr>
          <p:cNvSpPr>
            <a:spLocks noGrp="1"/>
          </p:cNvSpPr>
          <p:nvPr>
            <p:ph idx="1"/>
          </p:nvPr>
        </p:nvSpPr>
        <p:spPr>
          <a:xfrm>
            <a:off x="2592924" y="2133600"/>
            <a:ext cx="8911687" cy="3777622"/>
          </a:xfrm>
        </p:spPr>
        <p:txBody>
          <a:bodyPr vert="horz" lIns="91440" tIns="45720" rIns="91440" bIns="45720" rtlCol="0" anchor="t">
            <a:normAutofit/>
          </a:bodyPr>
          <a:lstStyle/>
          <a:p>
            <a:pPr algn="just"/>
            <a:r>
              <a:rPr lang="en-US" sz="2000" dirty="0">
                <a:latin typeface="Times New Roman" panose="02020603050405020304" pitchFamily="18" charset="0"/>
                <a:ea typeface="+mn-lt"/>
                <a:cs typeface="Times New Roman" panose="02020603050405020304" pitchFamily="18" charset="0"/>
              </a:rPr>
              <a:t>In this presentation, we will explore what RPA is, how it works, and its various applications.</a:t>
            </a:r>
          </a:p>
          <a:p>
            <a:pPr algn="just"/>
            <a:r>
              <a:rPr lang="en-US" sz="2000" dirty="0">
                <a:latin typeface="Times New Roman" panose="02020603050405020304" pitchFamily="18" charset="0"/>
                <a:ea typeface="+mn-lt"/>
                <a:cs typeface="Times New Roman" panose="02020603050405020304" pitchFamily="18" charset="0"/>
              </a:rPr>
              <a:t>We will discuss how RPA can be used to scrape news from different sites and automate news delivery to users via email.</a:t>
            </a:r>
          </a:p>
        </p:txBody>
      </p:sp>
    </p:spTree>
    <p:extLst>
      <p:ext uri="{BB962C8B-B14F-4D97-AF65-F5344CB8AC3E}">
        <p14:creationId xmlns:p14="http://schemas.microsoft.com/office/powerpoint/2010/main" val="3727068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9F011-FAAD-F3F2-46C2-47472D0F35E2}"/>
              </a:ext>
            </a:extLst>
          </p:cNvPr>
          <p:cNvSpPr>
            <a:spLocks noGrp="1"/>
          </p:cNvSpPr>
          <p:nvPr>
            <p:ph type="title"/>
          </p:nvPr>
        </p:nvSpPr>
        <p:spPr/>
        <p:txBody>
          <a:bodyPr>
            <a:normAutofit/>
          </a:bodyPr>
          <a:lstStyle/>
          <a:p>
            <a:r>
              <a:rPr lang="en-US" sz="4400" dirty="0">
                <a:latin typeface="Times New Roman" panose="02020603050405020304" pitchFamily="18" charset="0"/>
                <a:cs typeface="Times New Roman" panose="02020603050405020304" pitchFamily="18" charset="0"/>
              </a:rPr>
              <a:t>Problem Statement </a:t>
            </a:r>
          </a:p>
        </p:txBody>
      </p:sp>
      <p:sp>
        <p:nvSpPr>
          <p:cNvPr id="3" name="Content Placeholder 2">
            <a:extLst>
              <a:ext uri="{FF2B5EF4-FFF2-40B4-BE49-F238E27FC236}">
                <a16:creationId xmlns:a16="http://schemas.microsoft.com/office/drawing/2014/main" id="{CF45DCBF-E4A2-B4B4-31E7-1182FD0BA3D3}"/>
              </a:ext>
            </a:extLst>
          </p:cNvPr>
          <p:cNvSpPr>
            <a:spLocks noGrp="1"/>
          </p:cNvSpPr>
          <p:nvPr>
            <p:ph idx="1"/>
          </p:nvPr>
        </p:nvSpPr>
        <p:spPr/>
        <p:txBody>
          <a:bodyPr vert="horz" lIns="91440" tIns="45720" rIns="91440" bIns="45720" rtlCol="0" anchor="t">
            <a:normAutofit/>
          </a:bodyPr>
          <a:lstStyle/>
          <a:p>
            <a:pPr marL="0" indent="0" algn="just">
              <a:buNone/>
            </a:pPr>
            <a:r>
              <a:rPr lang="en-US" sz="2000" dirty="0">
                <a:latin typeface="Times New Roman" panose="02020603050405020304" pitchFamily="18" charset="0"/>
                <a:cs typeface="Times New Roman" panose="02020603050405020304" pitchFamily="18" charset="0"/>
              </a:rPr>
              <a:t>Difficulty and Time Consuming in knowing the Latest News of different </a:t>
            </a:r>
            <a:r>
              <a:rPr lang="en-US" sz="2000" dirty="0" err="1">
                <a:latin typeface="Times New Roman" panose="02020603050405020304" pitchFamily="18" charset="0"/>
                <a:cs typeface="Times New Roman" panose="02020603050405020304" pitchFamily="18" charset="0"/>
              </a:rPr>
              <a:t>jounra</a:t>
            </a:r>
            <a:endParaRPr lang="en-US" sz="2000" dirty="0">
              <a:latin typeface="Times New Roman" panose="02020603050405020304" pitchFamily="18" charset="0"/>
              <a:cs typeface="Times New Roman" panose="02020603050405020304" pitchFamily="18" charset="0"/>
            </a:endParaRPr>
          </a:p>
          <a:p>
            <a:pPr marL="0" indent="0" algn="just">
              <a:buNone/>
            </a:pPr>
            <a:endParaRPr lang="en-US" sz="2000" dirty="0">
              <a:latin typeface="Times New Roman" panose="02020603050405020304" pitchFamily="18" charset="0"/>
              <a:cs typeface="Times New Roman" panose="02020603050405020304" pitchFamily="18" charset="0"/>
            </a:endParaRPr>
          </a:p>
          <a:p>
            <a:pPr marL="285750" indent="-285750" algn="just"/>
            <a:r>
              <a:rPr lang="en-US" sz="2000" dirty="0">
                <a:latin typeface="Times New Roman" panose="02020603050405020304" pitchFamily="18" charset="0"/>
                <a:cs typeface="Times New Roman" panose="02020603050405020304" pitchFamily="18" charset="0"/>
              </a:rPr>
              <a:t>Every time the bot will run, it will collect the data from internet, gather it on excel and then emailing it to the interested devotees.</a:t>
            </a:r>
          </a:p>
        </p:txBody>
      </p:sp>
    </p:spTree>
    <p:extLst>
      <p:ext uri="{BB962C8B-B14F-4D97-AF65-F5344CB8AC3E}">
        <p14:creationId xmlns:p14="http://schemas.microsoft.com/office/powerpoint/2010/main" val="2762689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F3D8E-E224-206D-7C4B-B3BA91D93F43}"/>
              </a:ext>
            </a:extLst>
          </p:cNvPr>
          <p:cNvSpPr>
            <a:spLocks noGrp="1"/>
          </p:cNvSpPr>
          <p:nvPr>
            <p:ph type="title"/>
          </p:nvPr>
        </p:nvSpPr>
        <p:spPr/>
        <p:txBody>
          <a:bodyPr>
            <a:normAutofit/>
          </a:bodyPr>
          <a:lstStyle/>
          <a:p>
            <a:r>
              <a:rPr lang="en-US" sz="4400" dirty="0">
                <a:latin typeface="Times New Roman" panose="02020603050405020304" pitchFamily="18" charset="0"/>
                <a:cs typeface="Times New Roman" panose="02020603050405020304" pitchFamily="18" charset="0"/>
              </a:rPr>
              <a:t>Flowchart: Activities Used</a:t>
            </a:r>
          </a:p>
        </p:txBody>
      </p:sp>
      <p:sp>
        <p:nvSpPr>
          <p:cNvPr id="3" name="Content Placeholder 2">
            <a:extLst>
              <a:ext uri="{FF2B5EF4-FFF2-40B4-BE49-F238E27FC236}">
                <a16:creationId xmlns:a16="http://schemas.microsoft.com/office/drawing/2014/main" id="{50073AD3-5443-7467-D76E-FD9CA871BDB3}"/>
              </a:ext>
            </a:extLst>
          </p:cNvPr>
          <p:cNvSpPr>
            <a:spLocks noGrp="1"/>
          </p:cNvSpPr>
          <p:nvPr>
            <p:ph idx="1"/>
          </p:nvPr>
        </p:nvSpPr>
        <p:spPr/>
        <p:txBody>
          <a:bodyPr vert="horz" lIns="91440" tIns="45720" rIns="91440" bIns="45720" rtlCol="0" anchor="t">
            <a:normAutofit/>
          </a:bodyPr>
          <a:lstStyle/>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918F5D0B-8986-1A26-F0D9-5605F7191F9D}"/>
              </a:ext>
            </a:extLst>
          </p:cNvPr>
          <p:cNvSpPr/>
          <p:nvPr/>
        </p:nvSpPr>
        <p:spPr>
          <a:xfrm>
            <a:off x="681788" y="1541188"/>
            <a:ext cx="1432332" cy="92815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Sequence</a:t>
            </a:r>
          </a:p>
        </p:txBody>
      </p:sp>
      <p:sp>
        <p:nvSpPr>
          <p:cNvPr id="7" name="Rectangle: Rounded Corners 6">
            <a:extLst>
              <a:ext uri="{FF2B5EF4-FFF2-40B4-BE49-F238E27FC236}">
                <a16:creationId xmlns:a16="http://schemas.microsoft.com/office/drawing/2014/main" id="{5B52BA57-55A1-75D0-0C95-78D97FD231EC}"/>
              </a:ext>
            </a:extLst>
          </p:cNvPr>
          <p:cNvSpPr/>
          <p:nvPr/>
        </p:nvSpPr>
        <p:spPr>
          <a:xfrm>
            <a:off x="3724060" y="1598481"/>
            <a:ext cx="1535459" cy="87658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Open Browser</a:t>
            </a:r>
          </a:p>
        </p:txBody>
      </p:sp>
      <p:sp>
        <p:nvSpPr>
          <p:cNvPr id="8" name="Rectangle: Rounded Corners 7">
            <a:extLst>
              <a:ext uri="{FF2B5EF4-FFF2-40B4-BE49-F238E27FC236}">
                <a16:creationId xmlns:a16="http://schemas.microsoft.com/office/drawing/2014/main" id="{E0247DA9-13B0-EFA9-1750-EC6576CE7057}"/>
              </a:ext>
            </a:extLst>
          </p:cNvPr>
          <p:cNvSpPr/>
          <p:nvPr/>
        </p:nvSpPr>
        <p:spPr>
          <a:xfrm>
            <a:off x="6852271" y="1529729"/>
            <a:ext cx="1506811" cy="92815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Data Scraping</a:t>
            </a:r>
          </a:p>
        </p:txBody>
      </p:sp>
      <p:sp>
        <p:nvSpPr>
          <p:cNvPr id="9" name="Rectangle: Rounded Corners 8">
            <a:extLst>
              <a:ext uri="{FF2B5EF4-FFF2-40B4-BE49-F238E27FC236}">
                <a16:creationId xmlns:a16="http://schemas.microsoft.com/office/drawing/2014/main" id="{FAF0E04C-38EF-39B6-3E11-2BF24D7E0219}"/>
              </a:ext>
            </a:extLst>
          </p:cNvPr>
          <p:cNvSpPr/>
          <p:nvPr/>
        </p:nvSpPr>
        <p:spPr>
          <a:xfrm>
            <a:off x="10129444" y="1518270"/>
            <a:ext cx="1501082" cy="93960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Excel Application Scope</a:t>
            </a:r>
          </a:p>
        </p:txBody>
      </p:sp>
      <p:sp>
        <p:nvSpPr>
          <p:cNvPr id="11" name="Rectangle: Rounded Corners 10">
            <a:extLst>
              <a:ext uri="{FF2B5EF4-FFF2-40B4-BE49-F238E27FC236}">
                <a16:creationId xmlns:a16="http://schemas.microsoft.com/office/drawing/2014/main" id="{C5B04B8D-6287-DF8A-BF00-B68E4DE01926}"/>
              </a:ext>
            </a:extLst>
          </p:cNvPr>
          <p:cNvSpPr/>
          <p:nvPr/>
        </p:nvSpPr>
        <p:spPr>
          <a:xfrm>
            <a:off x="6663203" y="4400961"/>
            <a:ext cx="1695879" cy="106565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Write Range</a:t>
            </a:r>
          </a:p>
        </p:txBody>
      </p:sp>
      <p:sp>
        <p:nvSpPr>
          <p:cNvPr id="12" name="Rectangle: Rounded Corners 11">
            <a:extLst>
              <a:ext uri="{FF2B5EF4-FFF2-40B4-BE49-F238E27FC236}">
                <a16:creationId xmlns:a16="http://schemas.microsoft.com/office/drawing/2014/main" id="{581FD724-2D73-57AF-F3B0-BA7013E6BECC}"/>
              </a:ext>
            </a:extLst>
          </p:cNvPr>
          <p:cNvSpPr/>
          <p:nvPr/>
        </p:nvSpPr>
        <p:spPr>
          <a:xfrm>
            <a:off x="1890677" y="4400120"/>
            <a:ext cx="1672962" cy="106565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Send SMTP Mail Message</a:t>
            </a:r>
          </a:p>
        </p:txBody>
      </p:sp>
      <p:cxnSp>
        <p:nvCxnSpPr>
          <p:cNvPr id="13" name="Straight Arrow Connector 12">
            <a:extLst>
              <a:ext uri="{FF2B5EF4-FFF2-40B4-BE49-F238E27FC236}">
                <a16:creationId xmlns:a16="http://schemas.microsoft.com/office/drawing/2014/main" id="{82B0753B-B1D5-96F9-2593-1C3669C7D15D}"/>
              </a:ext>
            </a:extLst>
          </p:cNvPr>
          <p:cNvCxnSpPr/>
          <p:nvPr/>
        </p:nvCxnSpPr>
        <p:spPr>
          <a:xfrm flipV="1">
            <a:off x="2332623" y="2018081"/>
            <a:ext cx="1040444" cy="80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43A6C4C-6884-E20C-CD1E-8EE31C3B3AD8}"/>
              </a:ext>
            </a:extLst>
          </p:cNvPr>
          <p:cNvCxnSpPr/>
          <p:nvPr/>
        </p:nvCxnSpPr>
        <p:spPr>
          <a:xfrm flipV="1">
            <a:off x="5494850" y="2017722"/>
            <a:ext cx="1034714" cy="22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145428F-ED60-DF96-E3D4-20905C26E993}"/>
              </a:ext>
            </a:extLst>
          </p:cNvPr>
          <p:cNvCxnSpPr/>
          <p:nvPr/>
        </p:nvCxnSpPr>
        <p:spPr>
          <a:xfrm flipV="1">
            <a:off x="8714370" y="2000178"/>
            <a:ext cx="1069092" cy="80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CEE0862-4FFD-1AED-8150-078CDCBC7187}"/>
              </a:ext>
            </a:extLst>
          </p:cNvPr>
          <p:cNvCxnSpPr>
            <a:cxnSpLocks/>
          </p:cNvCxnSpPr>
          <p:nvPr/>
        </p:nvCxnSpPr>
        <p:spPr>
          <a:xfrm flipH="1">
            <a:off x="8788400" y="2819939"/>
            <a:ext cx="1734357" cy="14371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3DBD11E-2BA3-6246-A1F0-307C6995949B}"/>
              </a:ext>
            </a:extLst>
          </p:cNvPr>
          <p:cNvCxnSpPr>
            <a:cxnSpLocks/>
          </p:cNvCxnSpPr>
          <p:nvPr/>
        </p:nvCxnSpPr>
        <p:spPr>
          <a:xfrm flipH="1">
            <a:off x="3806268" y="4906871"/>
            <a:ext cx="25437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Cube 18">
            <a:extLst>
              <a:ext uri="{FF2B5EF4-FFF2-40B4-BE49-F238E27FC236}">
                <a16:creationId xmlns:a16="http://schemas.microsoft.com/office/drawing/2014/main" id="{3E232709-7184-9753-7602-9C0CC2D4A022}"/>
              </a:ext>
            </a:extLst>
          </p:cNvPr>
          <p:cNvSpPr/>
          <p:nvPr/>
        </p:nvSpPr>
        <p:spPr>
          <a:xfrm>
            <a:off x="11126346" y="5798074"/>
            <a:ext cx="928150" cy="813563"/>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30247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023-06-27 20-49-20">
            <a:hlinkClick r:id="" action="ppaction://media"/>
            <a:extLst>
              <a:ext uri="{FF2B5EF4-FFF2-40B4-BE49-F238E27FC236}">
                <a16:creationId xmlns:a16="http://schemas.microsoft.com/office/drawing/2014/main" id="{34A15A77-10ED-1745-89F5-743A9B1A7A4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40844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3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D95DF-FC7E-F235-A89D-E8FD8D8870A1}"/>
              </a:ext>
            </a:extLst>
          </p:cNvPr>
          <p:cNvSpPr>
            <a:spLocks noGrp="1"/>
          </p:cNvSpPr>
          <p:nvPr>
            <p:ph type="title"/>
          </p:nvPr>
        </p:nvSpPr>
        <p:spPr/>
        <p:txBody>
          <a:bodyPr>
            <a:normAutofit/>
          </a:bodyPr>
          <a:lstStyle/>
          <a:p>
            <a:r>
              <a:rPr lang="en-US" sz="4400"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924A2F79-6C60-C797-CE23-0F38A80B0123}"/>
              </a:ext>
            </a:extLst>
          </p:cNvPr>
          <p:cNvSpPr>
            <a:spLocks noGrp="1"/>
          </p:cNvSpPr>
          <p:nvPr>
            <p:ph idx="1"/>
          </p:nvPr>
        </p:nvSpPr>
        <p:spPr/>
        <p:txBody>
          <a:bodyPr vert="horz" lIns="91440" tIns="45720" rIns="91440" bIns="45720" rtlCol="0" anchor="t">
            <a:normAutofit/>
          </a:bodyPr>
          <a:lstStyle/>
          <a:p>
            <a:r>
              <a:rPr lang="en-US" dirty="0">
                <a:ea typeface="+mn-lt"/>
                <a:cs typeface="+mn-lt"/>
              </a:rPr>
              <a:t>In conclusion, we have seen how RPA can revolutionize the way we work by automating mundane tasks and increasing efficiency. From scraping news to automating delivery, RPA has the potential to save time and resources while improving accuracy and quality.</a:t>
            </a:r>
            <a:endParaRPr lang="en-US" dirty="0"/>
          </a:p>
          <a:p>
            <a:r>
              <a:rPr lang="en-US" dirty="0">
                <a:ea typeface="+mn-lt"/>
                <a:cs typeface="+mn-lt"/>
              </a:rPr>
              <a:t>As we move towards a more digital and automated future, it is important to embrace the possibilities of RPA and explore its potential applications in various industries. By doing so, we can unlock new opportunities for growth and innovation.</a:t>
            </a:r>
            <a:endParaRPr lang="en-US" dirty="0"/>
          </a:p>
          <a:p>
            <a:endParaRPr lang="en-US" dirty="0"/>
          </a:p>
        </p:txBody>
      </p:sp>
    </p:spTree>
    <p:extLst>
      <p:ext uri="{BB962C8B-B14F-4D97-AF65-F5344CB8AC3E}">
        <p14:creationId xmlns:p14="http://schemas.microsoft.com/office/powerpoint/2010/main" val="78377057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office theme</Template>
  <TotalTime>17</TotalTime>
  <Words>217</Words>
  <Application>Microsoft Office PowerPoint</Application>
  <PresentationFormat>Widescreen</PresentationFormat>
  <Paragraphs>23</Paragraphs>
  <Slides>6</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Century Gothic</vt:lpstr>
      <vt:lpstr>Times New Roman</vt:lpstr>
      <vt:lpstr>Wingdings 3</vt:lpstr>
      <vt:lpstr>Wisp</vt:lpstr>
      <vt:lpstr>News Automation: How RPA  Bots Revolutionize Email Delivery – News hub</vt:lpstr>
      <vt:lpstr>Introduction</vt:lpstr>
      <vt:lpstr>Problem Statement </vt:lpstr>
      <vt:lpstr>Flowchart: Activities Used</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adheesh chopra</cp:lastModifiedBy>
  <cp:revision>246</cp:revision>
  <dcterms:created xsi:type="dcterms:W3CDTF">2023-06-26T13:22:00Z</dcterms:created>
  <dcterms:modified xsi:type="dcterms:W3CDTF">2023-06-27T16:50:12Z</dcterms:modified>
</cp:coreProperties>
</file>

<file path=docProps/thumbnail.jpeg>
</file>